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9" d="100"/>
          <a:sy n="69" d="100"/>
        </p:scale>
        <p:origin x="91" y="10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2366-4CC6-B4F5-8E6E-D29803F18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96129-8FEA-9554-1939-388F00927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1640F-AF77-D96F-ED31-1D1D6113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A2B46-3CF2-E974-0082-4150A7F5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73908-95BE-74BF-F561-40EE93C4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2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6906-1DB8-4D46-A675-0362FEDF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912B7-A2B7-8D46-9451-7F5DB29D8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6EF0F-287E-B141-8703-A6BEDC28D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5B50-5633-B433-F15F-3DF9F8AB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60834-CCBC-13F8-96A3-8392F2BC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F0339-6A17-24F7-D71D-C1811DEAB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1442E-AA16-B352-6FCD-EBD6F2641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3899D-554A-C89F-0B7D-27BD036D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5AFA5-C1F0-19E6-5966-776FB387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AA85-D610-723D-B33B-81499EA5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7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6213-123A-BA0B-7ADC-98A7F026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0BC1-5688-AFA3-99F2-E3B512195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5A567-FF2B-D390-02EA-E47D6DB3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2C6CF-1192-3D6D-3D87-538CF300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5CC92-0958-39E5-76C5-35D81F6F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15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D795-D376-4FED-B6AD-133FF96F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3FBEE-78EE-2774-8297-39DB34174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14E2A-01DC-0BA7-5FE3-3AA05BD52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9A53B-3D0C-F842-8C5C-6890B97F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BB6B4-167B-09F0-0C32-56E8421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22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8EF9-1F00-966A-BA7F-9F675AAA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B0187-A196-300F-3AA1-FBD52F0EB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F4ECA-932D-5BB4-7B67-34BA22E30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7688F-2205-977A-EA06-E84A8173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BBD1C-ADCF-9B86-81AF-5A8888FE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F642F-4230-8A89-6828-47CEEE2C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88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2E82-E77C-24FD-6483-B894D3AA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2F722-F514-B50E-952B-780B429BB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7F4C9-2769-C898-228E-86A084FE0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1CB75-8469-F6C8-9D79-E553D3E6C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676AC-5DA8-A6B3-0F6B-835DD1DCB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D1594-1D37-2278-D058-9FBFEBF9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F3F43-B56B-AA39-9373-8BF3EB6C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C10DF3-EC0D-B247-3A77-409D9498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72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9D4D-1569-6340-F291-E6ED628E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AB6A7-26C7-DC59-A922-EEDFEF34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CA6D2-23E5-0B44-0664-8DF42583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D5668-F1AA-BBC9-C997-2C666690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70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8DA57-D21B-C237-B68E-6371957E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FF5F1-C0D5-F169-B5F7-F76A13DF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8D2C2-D30E-2E0F-5094-1D61C3A94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09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2D26-C745-6A28-CD3C-31048B4CA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759C8-F569-A6C8-18C1-A225A2832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EF97C-0587-0DBA-4384-C7253F46B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A2BCA-00A2-38C7-C45B-9EFC4296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F5AB4-53E0-A46C-8811-31591096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BBBF9-51F5-0E45-4986-418E7269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1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30C3-BBB0-7CF8-D82F-347C7FA5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4325F-BA9E-DF07-5190-13DE53F44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6F093-B022-EBE3-6366-B8616C138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41CB2-F812-8EBF-C400-F597B851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419A9-4E8F-EAB6-892A-31BA1CC5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C8730-74F7-37AD-3863-9D6B7DA8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06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C7FFAB-68B2-3365-924F-67DADAA9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82C3C-F01F-3C7C-5B6F-6AA173BC9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A4004-F02C-EDE9-5092-1C93EDC7E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A0AE69-97A3-418C-8011-56A60D6D4432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8FFCB-79B5-1D09-1F7E-5554473B8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27F0-40E1-B256-1073-DFCE00B1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25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ISRA-Tech-Lab/rap-skeleton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teams.microsoft.com/l/channel/19%3A6cc3c14d1d03438a991be5dae79bce0b%40thread.tacv2/Staff%20Training?groupId=aae45d96-55b6-40f0-82cc-854f4ce0b623&amp;tenantId=e7a13aea-9437-4db7-a22b-cfaa4ce33b6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2.jpg"/><Relationship Id="rId9" Type="http://schemas.openxmlformats.org/officeDocument/2006/relationships/hyperlink" Target="https://github.com/NISRA-Tech-Lab/rap-skeleton-li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5EC964E-9E4F-F5B3-0200-B4C17C753EA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3247"/>
          <a:stretch/>
        </p:blipFill>
        <p:spPr>
          <a:xfrm>
            <a:off x="9933704" y="1715400"/>
            <a:ext cx="2258296" cy="171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7D184-5F27-694B-A4D7-7EC20FE79ED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4243"/>
          <a:stretch/>
        </p:blipFill>
        <p:spPr>
          <a:xfrm>
            <a:off x="9933704" y="3430800"/>
            <a:ext cx="2258296" cy="171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AAE01-C1FE-17C7-17B5-AA84A3A30B16}"/>
              </a:ext>
            </a:extLst>
          </p:cNvPr>
          <p:cNvSpPr txBox="1"/>
          <p:nvPr/>
        </p:nvSpPr>
        <p:spPr>
          <a:xfrm>
            <a:off x="633934" y="1535430"/>
            <a:ext cx="49657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Coffee and Coding</a:t>
            </a:r>
          </a:p>
          <a:p>
            <a:endParaRPr lang="en-US" sz="28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24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An Intro to R in NISRA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089EB-5D11-CF46-1EE6-F30966460C77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8871" b="8972"/>
          <a:stretch/>
        </p:blipFill>
        <p:spPr>
          <a:xfrm>
            <a:off x="9933704" y="5146200"/>
            <a:ext cx="2258296" cy="171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17460-079D-CCFF-AD35-A9813B5D00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77" t="5882"/>
          <a:stretch/>
        </p:blipFill>
        <p:spPr>
          <a:xfrm>
            <a:off x="9934811" y="0"/>
            <a:ext cx="2257189" cy="171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7A4181-933F-86A3-EF95-A6BDBCB7B2A4}"/>
              </a:ext>
            </a:extLst>
          </p:cNvPr>
          <p:cNvSpPr/>
          <p:nvPr/>
        </p:nvSpPr>
        <p:spPr>
          <a:xfrm rot="5400000">
            <a:off x="6535847" y="3330528"/>
            <a:ext cx="6858000" cy="196943"/>
          </a:xfrm>
          <a:prstGeom prst="rect">
            <a:avLst/>
          </a:prstGeom>
          <a:solidFill>
            <a:srgbClr val="CA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95C88-FC0A-3758-865B-7B0E40F26B78}"/>
              </a:ext>
            </a:extLst>
          </p:cNvPr>
          <p:cNvSpPr txBox="1"/>
          <p:nvPr/>
        </p:nvSpPr>
        <p:spPr>
          <a:xfrm>
            <a:off x="768095" y="5666850"/>
            <a:ext cx="2724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Trusted statistics and research for a better society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B2A39D-F750-60F7-1C96-CFC02404F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934" y="5793588"/>
            <a:ext cx="2191012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6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A17B4-2829-C04E-C2D1-8E81EB68F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16EF0D-FEAE-5EC0-48C4-D41BF36C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482879"/>
            <a:ext cx="4314419" cy="7998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C03FB9-4566-5A61-7F4D-33B65A0604F2}"/>
              </a:ext>
            </a:extLst>
          </p:cNvPr>
          <p:cNvSpPr/>
          <p:nvPr/>
        </p:nvSpPr>
        <p:spPr>
          <a:xfrm>
            <a:off x="0" y="1466088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D7CE9-5368-226C-DF4C-726D0075A55D}"/>
              </a:ext>
            </a:extLst>
          </p:cNvPr>
          <p:cNvSpPr txBox="1"/>
          <p:nvPr/>
        </p:nvSpPr>
        <p:spPr>
          <a:xfrm>
            <a:off x="627015" y="1739476"/>
            <a:ext cx="896112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Why R?</a:t>
            </a:r>
          </a:p>
          <a:p>
            <a:pPr marL="457200">
              <a:buNone/>
            </a:pPr>
            <a:r>
              <a:rPr lang="en-GB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endParaRPr lang="en-GB" sz="1600" dirty="0">
              <a:effectLst/>
              <a:latin typeface="Franklin Gothic Book" panose="020B0503020102020204" pitchFamily="34" charset="0"/>
              <a:ea typeface="Calibri" panose="020F0502020204030204" pitchFamily="34" charset="0"/>
            </a:endParaRP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is 100% free and as a result, has a huge support community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Flexible and extensible – thousands of user created packages via CRAN/</a:t>
            </a:r>
            <a:r>
              <a:rPr lang="en-GB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Github</a:t>
            </a:r>
            <a:endParaRPr lang="en-GB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Paid for software, SPSS, SAS generally declining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NISRA direction is to use R as a default enabling simpler cross working between teams and departments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is incredibly versatile in what you can do - everything from calculating simple summary statistics, to performing complex simulations to creating plots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Using RStudio, a program to help you write R code, You can easily and seamlessly combine R code, analyses, plots, and written text into elegant digital documents all in one place using  </a:t>
            </a:r>
            <a:r>
              <a:rPr lang="en-GB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Rmarkdown</a:t>
            </a: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or Quarto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Analyses conducted in R are transparent, easily shareable, and reproducible, especially when paired with git</a:t>
            </a:r>
          </a:p>
        </p:txBody>
      </p:sp>
    </p:spTree>
    <p:extLst>
      <p:ext uri="{BB962C8B-B14F-4D97-AF65-F5344CB8AC3E}">
        <p14:creationId xmlns:p14="http://schemas.microsoft.com/office/powerpoint/2010/main" val="70203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45214-2985-BE4F-9750-CC1188081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A1A58E-9E32-B5C5-3C8E-92E4BE72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482879"/>
            <a:ext cx="4314419" cy="7998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98BF47-6165-CE01-D7B1-2E2A6BFABB5C}"/>
              </a:ext>
            </a:extLst>
          </p:cNvPr>
          <p:cNvSpPr/>
          <p:nvPr/>
        </p:nvSpPr>
        <p:spPr>
          <a:xfrm>
            <a:off x="0" y="1466088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1C740-3081-CC6B-F98A-B909BFF80DE3}"/>
              </a:ext>
            </a:extLst>
          </p:cNvPr>
          <p:cNvSpPr txBox="1"/>
          <p:nvPr/>
        </p:nvSpPr>
        <p:spPr>
          <a:xfrm>
            <a:off x="627015" y="1739476"/>
            <a:ext cx="8961120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R vs R Studio</a:t>
            </a:r>
          </a:p>
          <a:p>
            <a:pPr marL="457200">
              <a:buNone/>
            </a:pPr>
            <a:r>
              <a:rPr lang="en-GB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endParaRPr lang="en-GB" sz="1600" dirty="0">
              <a:effectLst/>
              <a:latin typeface="Franklin Gothic Book" panose="020B0503020102020204" pitchFamily="34" charset="0"/>
              <a:ea typeface="Calibri" panose="020F0502020204030204" pitchFamily="34" charset="0"/>
            </a:endParaRP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is a software with different versions available e.g. v4.2.1, v4.4.0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Rstudio</a:t>
            </a: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is a development environment (IDE) that is made for 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C54F-7BB7-8048-69F6-4FE072367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9" y="3251433"/>
            <a:ext cx="4924508" cy="3253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74431-DC49-289D-BC73-B837BE9DE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265" y="3251433"/>
            <a:ext cx="4924508" cy="3253997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DCD36-5DAF-5C81-D421-802E2E80B96C}"/>
              </a:ext>
            </a:extLst>
          </p:cNvPr>
          <p:cNvSpPr txBox="1"/>
          <p:nvPr/>
        </p:nvSpPr>
        <p:spPr>
          <a:xfrm>
            <a:off x="3423425" y="5391912"/>
            <a:ext cx="2057878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RGui</a:t>
            </a:r>
            <a:r>
              <a:rPr lang="en-US" b="1" dirty="0"/>
              <a:t> (Standard R)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20534-4378-0310-2B5D-ABBAD5E20C05}"/>
              </a:ext>
            </a:extLst>
          </p:cNvPr>
          <p:cNvSpPr txBox="1"/>
          <p:nvPr/>
        </p:nvSpPr>
        <p:spPr>
          <a:xfrm>
            <a:off x="9382146" y="5391912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RStudio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3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066EF-0B3E-D29E-476A-EC8D333D8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9B9910-431D-BE86-89E3-4746363B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0" y="174220"/>
            <a:ext cx="1996903" cy="370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B0D266-4E28-EA7A-AF66-26DE8C997392}"/>
              </a:ext>
            </a:extLst>
          </p:cNvPr>
          <p:cNvSpPr/>
          <p:nvPr/>
        </p:nvSpPr>
        <p:spPr>
          <a:xfrm>
            <a:off x="0" y="612890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5E7E1-1155-11CA-D672-2EC11C7B7DE1}"/>
              </a:ext>
            </a:extLst>
          </p:cNvPr>
          <p:cNvSpPr txBox="1"/>
          <p:nvPr/>
        </p:nvSpPr>
        <p:spPr>
          <a:xfrm>
            <a:off x="235129" y="979778"/>
            <a:ext cx="8961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32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R Studio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E7D5F-59A3-E40D-3254-D28867987533}"/>
              </a:ext>
            </a:extLst>
          </p:cNvPr>
          <p:cNvSpPr txBox="1"/>
          <p:nvPr/>
        </p:nvSpPr>
        <p:spPr>
          <a:xfrm>
            <a:off x="1054596" y="1917680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Scripting Pane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554A9-9F2C-AB59-BD3B-1BC78B52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1" y="773748"/>
            <a:ext cx="7688639" cy="58029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F9F07C-094A-81D7-2329-DBEABE922FF7}"/>
              </a:ext>
            </a:extLst>
          </p:cNvPr>
          <p:cNvSpPr txBox="1"/>
          <p:nvPr/>
        </p:nvSpPr>
        <p:spPr>
          <a:xfrm>
            <a:off x="1054596" y="5291453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Console</a:t>
            </a:r>
            <a:endParaRPr lang="en-GB" b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6C0943-9CFC-BC0E-1ECF-4495AC05F14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037879" y="2102346"/>
            <a:ext cx="964294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4018EB2A-084F-94F3-2ED1-17CB991DA1EF}"/>
              </a:ext>
            </a:extLst>
          </p:cNvPr>
          <p:cNvSpPr/>
          <p:nvPr/>
        </p:nvSpPr>
        <p:spPr>
          <a:xfrm>
            <a:off x="4002173" y="1282390"/>
            <a:ext cx="45719" cy="2988527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B28DD4-F3F3-4EE8-160E-7BC0AD358E64}"/>
              </a:ext>
            </a:extLst>
          </p:cNvPr>
          <p:cNvSpPr/>
          <p:nvPr/>
        </p:nvSpPr>
        <p:spPr>
          <a:xfrm>
            <a:off x="9322420" y="1059304"/>
            <a:ext cx="568712" cy="30261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9D86F4-3353-8520-DEC8-16C5F2A645F6}"/>
              </a:ext>
            </a:extLst>
          </p:cNvPr>
          <p:cNvSpPr/>
          <p:nvPr/>
        </p:nvSpPr>
        <p:spPr>
          <a:xfrm>
            <a:off x="9283391" y="3824995"/>
            <a:ext cx="442541" cy="30261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3CF93F-D267-8240-CC8E-2AABEDF18CB2}"/>
              </a:ext>
            </a:extLst>
          </p:cNvPr>
          <p:cNvSpPr/>
          <p:nvPr/>
        </p:nvSpPr>
        <p:spPr>
          <a:xfrm>
            <a:off x="11256498" y="907998"/>
            <a:ext cx="568712" cy="30261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81FBBA-8713-7A2A-4CB7-D10D413092E1}"/>
              </a:ext>
            </a:extLst>
          </p:cNvPr>
          <p:cNvCxnSpPr>
            <a:cxnSpLocks/>
          </p:cNvCxnSpPr>
          <p:nvPr/>
        </p:nvCxnSpPr>
        <p:spPr>
          <a:xfrm>
            <a:off x="3037879" y="5416799"/>
            <a:ext cx="964294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BEC4CF30-D493-36BF-75A5-370231B20D2B}"/>
              </a:ext>
            </a:extLst>
          </p:cNvPr>
          <p:cNvSpPr/>
          <p:nvPr/>
        </p:nvSpPr>
        <p:spPr>
          <a:xfrm>
            <a:off x="4002173" y="4596843"/>
            <a:ext cx="45719" cy="1979867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15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26" grpId="0" animBg="1"/>
      <p:bldP spid="27" grpId="0" animBg="1"/>
      <p:bldP spid="28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0C49-E4D5-712B-E654-426C5A44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B591E-6727-0D9D-F42A-966C355B8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0" y="174220"/>
            <a:ext cx="1996903" cy="370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115C2-F4A0-03D1-05AD-0C3C17C6F4B0}"/>
              </a:ext>
            </a:extLst>
          </p:cNvPr>
          <p:cNvSpPr/>
          <p:nvPr/>
        </p:nvSpPr>
        <p:spPr>
          <a:xfrm>
            <a:off x="0" y="612890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9D1FF-A755-9FBF-EC9A-4C4178C320D6}"/>
              </a:ext>
            </a:extLst>
          </p:cNvPr>
          <p:cNvSpPr txBox="1"/>
          <p:nvPr/>
        </p:nvSpPr>
        <p:spPr>
          <a:xfrm>
            <a:off x="235129" y="979778"/>
            <a:ext cx="8961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R Studio Overview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3ACFF-4203-D70B-47FF-26D4D876B162}"/>
              </a:ext>
            </a:extLst>
          </p:cNvPr>
          <p:cNvSpPr txBox="1"/>
          <p:nvPr/>
        </p:nvSpPr>
        <p:spPr>
          <a:xfrm>
            <a:off x="1206997" y="2248982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History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CB235-335E-CB27-0C48-708496434E22}"/>
              </a:ext>
            </a:extLst>
          </p:cNvPr>
          <p:cNvSpPr txBox="1"/>
          <p:nvPr/>
        </p:nvSpPr>
        <p:spPr>
          <a:xfrm>
            <a:off x="1206997" y="5271576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Plots/Viewer</a:t>
            </a:r>
            <a:endParaRPr lang="en-GB" b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81DD3-4CD9-15C3-60FC-CBA7F2862D7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190280" y="2433648"/>
            <a:ext cx="440813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CE0503EA-6DA7-267B-0A3F-0B2ADD0D5348}"/>
              </a:ext>
            </a:extLst>
          </p:cNvPr>
          <p:cNvSpPr/>
          <p:nvPr/>
        </p:nvSpPr>
        <p:spPr>
          <a:xfrm>
            <a:off x="3644368" y="1196253"/>
            <a:ext cx="45719" cy="2734952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755233-2FAC-B429-17FB-D188EF7D8458}"/>
              </a:ext>
            </a:extLst>
          </p:cNvPr>
          <p:cNvCxnSpPr>
            <a:cxnSpLocks/>
          </p:cNvCxnSpPr>
          <p:nvPr/>
        </p:nvCxnSpPr>
        <p:spPr>
          <a:xfrm>
            <a:off x="3190280" y="5463182"/>
            <a:ext cx="440813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066FFA3B-B4AD-92EC-9DCC-61EA89D2070E}"/>
              </a:ext>
            </a:extLst>
          </p:cNvPr>
          <p:cNvSpPr/>
          <p:nvPr/>
        </p:nvSpPr>
        <p:spPr>
          <a:xfrm>
            <a:off x="3644368" y="4008784"/>
            <a:ext cx="45719" cy="2675651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489917-2932-D303-8AD8-1121D500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06" y="1126434"/>
            <a:ext cx="2424994" cy="5564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F92F7-E015-6928-B1A7-4F2227D94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52" y="1126435"/>
            <a:ext cx="2442005" cy="55646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8EBE7D-3B33-E28E-5F74-1163DE83C6D4}"/>
              </a:ext>
            </a:extLst>
          </p:cNvPr>
          <p:cNvSpPr txBox="1"/>
          <p:nvPr/>
        </p:nvSpPr>
        <p:spPr>
          <a:xfrm>
            <a:off x="6942074" y="2302003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integration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EBCBA-1A13-711B-6386-826D20E39C03}"/>
              </a:ext>
            </a:extLst>
          </p:cNvPr>
          <p:cNvSpPr txBox="1"/>
          <p:nvPr/>
        </p:nvSpPr>
        <p:spPr>
          <a:xfrm>
            <a:off x="6942074" y="5278216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 Help</a:t>
            </a:r>
            <a:endParaRPr lang="en-GB" b="1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2C2020-F1A7-631D-AFAC-872A5A4BF1E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925357" y="2486669"/>
            <a:ext cx="36441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E9A8B137-7ED5-2237-0ED2-AEBE6EDF5BD3}"/>
              </a:ext>
            </a:extLst>
          </p:cNvPr>
          <p:cNvSpPr/>
          <p:nvPr/>
        </p:nvSpPr>
        <p:spPr>
          <a:xfrm>
            <a:off x="9299936" y="1209520"/>
            <a:ext cx="45719" cy="2734952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2F2A2C-145C-FDED-D61D-5DFD0619F9C3}"/>
              </a:ext>
            </a:extLst>
          </p:cNvPr>
          <p:cNvCxnSpPr>
            <a:cxnSpLocks/>
          </p:cNvCxnSpPr>
          <p:nvPr/>
        </p:nvCxnSpPr>
        <p:spPr>
          <a:xfrm>
            <a:off x="8925357" y="5469822"/>
            <a:ext cx="36441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C023687F-A206-F0B9-AD12-85B2A6E1E169}"/>
              </a:ext>
            </a:extLst>
          </p:cNvPr>
          <p:cNvSpPr/>
          <p:nvPr/>
        </p:nvSpPr>
        <p:spPr>
          <a:xfrm>
            <a:off x="9299936" y="4035303"/>
            <a:ext cx="45719" cy="2675651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04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30" grpId="0" animBg="1"/>
      <p:bldP spid="13" grpId="0" animBg="1"/>
      <p:bldP spid="15" grpId="0" animBg="1"/>
      <p:bldP spid="19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7619-E6C6-1B78-3A4F-607874F42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EA23F-AE9D-1AC3-B8A1-16213A76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0" y="174220"/>
            <a:ext cx="1996903" cy="370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3DCD4-6F12-25DB-59C8-D899A4CA5B47}"/>
              </a:ext>
            </a:extLst>
          </p:cNvPr>
          <p:cNvSpPr/>
          <p:nvPr/>
        </p:nvSpPr>
        <p:spPr>
          <a:xfrm>
            <a:off x="0" y="612890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F125D-1196-DE23-C1E6-117ECA4F34A5}"/>
              </a:ext>
            </a:extLst>
          </p:cNvPr>
          <p:cNvSpPr txBox="1"/>
          <p:nvPr/>
        </p:nvSpPr>
        <p:spPr>
          <a:xfrm>
            <a:off x="235129" y="979778"/>
            <a:ext cx="8961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32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FCAE0-9E8B-B397-8BDE-B5C2F0B2017F}"/>
              </a:ext>
            </a:extLst>
          </p:cNvPr>
          <p:cNvSpPr txBox="1"/>
          <p:nvPr/>
        </p:nvSpPr>
        <p:spPr>
          <a:xfrm>
            <a:off x="235128" y="1609157"/>
            <a:ext cx="442608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Open ‘</a:t>
            </a:r>
            <a:r>
              <a:rPr lang="en-US" sz="1600" b="1" dirty="0">
                <a:latin typeface="Franklin Gothic Book" panose="020B0503020102020204" pitchFamily="34" charset="0"/>
              </a:rPr>
              <a:t>r-intro-coffee-</a:t>
            </a:r>
            <a:r>
              <a:rPr lang="en-US" sz="1600" b="1" dirty="0" err="1">
                <a:latin typeface="Franklin Gothic Book" panose="020B0503020102020204" pitchFamily="34" charset="0"/>
              </a:rPr>
              <a:t>coding.Rproj</a:t>
            </a:r>
            <a:r>
              <a:rPr lang="en-US" sz="1600" dirty="0">
                <a:latin typeface="Franklin Gothic Book" panose="020B0503020102020204" pitchFamily="34" charset="0"/>
              </a:rPr>
              <a:t>’ from downloaded and unzipped folder</a:t>
            </a:r>
          </a:p>
          <a:p>
            <a:endParaRPr lang="en-US" sz="1600" dirty="0">
              <a:latin typeface="Franklin Gothic Book" panose="020B0503020102020204" pitchFamily="34" charset="0"/>
            </a:endParaRPr>
          </a:p>
          <a:p>
            <a:r>
              <a:rPr lang="en-US" sz="1600" dirty="0">
                <a:latin typeface="Franklin Gothic Book" panose="020B0503020102020204" pitchFamily="34" charset="0"/>
              </a:rPr>
              <a:t>You will know you are in the correct project if you see CC-r-intro in the very top right</a:t>
            </a:r>
          </a:p>
          <a:p>
            <a:endParaRPr lang="en-US" sz="1600" dirty="0">
              <a:latin typeface="Franklin Gothic Book" panose="020B0503020102020204" pitchFamily="34" charset="0"/>
            </a:endParaRPr>
          </a:p>
          <a:p>
            <a:r>
              <a:rPr lang="en-US" sz="1600" dirty="0">
                <a:latin typeface="Franklin Gothic Book" panose="020B0503020102020204" pitchFamily="34" charset="0"/>
              </a:rPr>
              <a:t>Check the project package status by going to the </a:t>
            </a:r>
            <a:r>
              <a:rPr lang="en-US" sz="1600" b="1" dirty="0">
                <a:latin typeface="Franklin Gothic Book" panose="020B0503020102020204" pitchFamily="34" charset="0"/>
              </a:rPr>
              <a:t>Console</a:t>
            </a:r>
            <a:r>
              <a:rPr lang="en-US" sz="1600" dirty="0">
                <a:latin typeface="Franklin Gothic Book" panose="020B0503020102020204" pitchFamily="34" charset="0"/>
              </a:rPr>
              <a:t> and typing “</a:t>
            </a:r>
            <a:r>
              <a:rPr lang="en-US" sz="1600" b="1" dirty="0" err="1">
                <a:latin typeface="Franklin Gothic Book" panose="020B0503020102020204" pitchFamily="34" charset="0"/>
              </a:rPr>
              <a:t>renv</a:t>
            </a:r>
            <a:r>
              <a:rPr lang="en-US" sz="1600" b="1" dirty="0">
                <a:latin typeface="Aptos" panose="020B0004020202020204" pitchFamily="34" charset="0"/>
              </a:rPr>
              <a:t>::</a:t>
            </a:r>
            <a:r>
              <a:rPr lang="en-US" sz="1600" b="1" dirty="0">
                <a:latin typeface="Franklin Gothic Book" panose="020B0503020102020204" pitchFamily="34" charset="0"/>
              </a:rPr>
              <a:t>status()</a:t>
            </a:r>
            <a:r>
              <a:rPr lang="en-US" sz="1600" dirty="0">
                <a:latin typeface="Franklin Gothic Book" panose="020B0503020102020204" pitchFamily="34" charset="0"/>
              </a:rPr>
              <a:t>” and hitting Enter. You should see the message “</a:t>
            </a:r>
            <a:r>
              <a:rPr lang="en-US" altLang="en-US" sz="1600" b="1" dirty="0">
                <a:latin typeface="Franklin Gothic Book" panose="020B0503020102020204" pitchFamily="34" charset="0"/>
              </a:rPr>
              <a:t>No issues found -- the project is in a consistent state.</a:t>
            </a:r>
            <a:r>
              <a:rPr lang="en-US" sz="1600" b="1" dirty="0">
                <a:latin typeface="Franklin Gothic Book" panose="020B0503020102020204" pitchFamily="34" charset="0"/>
              </a:rPr>
              <a:t>”</a:t>
            </a:r>
            <a:r>
              <a:rPr lang="en-US" sz="1600" dirty="0">
                <a:latin typeface="Franklin Gothic Book" panose="020B0503020102020204" pitchFamily="34" charset="0"/>
              </a:rPr>
              <a:t> </a:t>
            </a:r>
          </a:p>
          <a:p>
            <a:endParaRPr lang="en-US" sz="1600" b="1" dirty="0">
              <a:latin typeface="Franklin Gothic Book" panose="020B0503020102020204" pitchFamily="34" charset="0"/>
            </a:endParaRPr>
          </a:p>
          <a:p>
            <a:r>
              <a:rPr lang="en-US" sz="1600" dirty="0">
                <a:latin typeface="Franklin Gothic Book" panose="020B0503020102020204" pitchFamily="34" charset="0"/>
              </a:rPr>
              <a:t>If an alternative message presents asking you to install packages, instead type “</a:t>
            </a:r>
            <a:r>
              <a:rPr lang="en-US" sz="1600" b="1" dirty="0" err="1">
                <a:latin typeface="Franklin Gothic Book" panose="020B0503020102020204" pitchFamily="34" charset="0"/>
              </a:rPr>
              <a:t>renv</a:t>
            </a:r>
            <a:r>
              <a:rPr lang="en-US" sz="1600" b="1" dirty="0">
                <a:latin typeface="Aptos" panose="020B0004020202020204" pitchFamily="34" charset="0"/>
              </a:rPr>
              <a:t>::</a:t>
            </a:r>
            <a:r>
              <a:rPr lang="en-US" sz="1600" b="1" dirty="0">
                <a:latin typeface="Franklin Gothic Book" panose="020B0503020102020204" pitchFamily="34" charset="0"/>
              </a:rPr>
              <a:t>restore()</a:t>
            </a:r>
            <a:r>
              <a:rPr lang="en-US" sz="1600" dirty="0">
                <a:latin typeface="Franklin Gothic Book" panose="020B0503020102020204" pitchFamily="34" charset="0"/>
              </a:rPr>
              <a:t>” and hit Enter. Enter “</a:t>
            </a:r>
            <a:r>
              <a:rPr lang="en-US" sz="1600" b="1" dirty="0">
                <a:latin typeface="Franklin Gothic Book" panose="020B0503020102020204" pitchFamily="34" charset="0"/>
              </a:rPr>
              <a:t>Y</a:t>
            </a:r>
            <a:r>
              <a:rPr lang="en-US" sz="1600" dirty="0">
                <a:latin typeface="Franklin Gothic Book" panose="020B0503020102020204" pitchFamily="34" charset="0"/>
              </a:rPr>
              <a:t>” when prompted. Once complete you can try “</a:t>
            </a:r>
            <a:r>
              <a:rPr lang="en-US" sz="1600" b="1" dirty="0" err="1">
                <a:latin typeface="Franklin Gothic Book" panose="020B0503020102020204" pitchFamily="34" charset="0"/>
              </a:rPr>
              <a:t>renv</a:t>
            </a:r>
            <a:r>
              <a:rPr lang="en-US" sz="1600" b="1" dirty="0">
                <a:latin typeface="Aptos" panose="020B0004020202020204" pitchFamily="34" charset="0"/>
              </a:rPr>
              <a:t>::</a:t>
            </a:r>
            <a:r>
              <a:rPr lang="en-US" sz="1600" b="1" dirty="0">
                <a:latin typeface="Franklin Gothic Book" panose="020B0503020102020204" pitchFamily="34" charset="0"/>
              </a:rPr>
              <a:t>status()</a:t>
            </a:r>
            <a:r>
              <a:rPr lang="en-US" sz="1600" dirty="0">
                <a:latin typeface="Franklin Gothic Book" panose="020B0503020102020204" pitchFamily="34" charset="0"/>
              </a:rPr>
              <a:t>” again.</a:t>
            </a:r>
          </a:p>
          <a:p>
            <a:endParaRPr lang="en-US" sz="1600" b="1" dirty="0">
              <a:latin typeface="Franklin Gothic Book" panose="020B0503020102020204" pitchFamily="34" charset="0"/>
            </a:endParaRPr>
          </a:p>
          <a:p>
            <a:r>
              <a:rPr lang="en-US" sz="1600" dirty="0">
                <a:latin typeface="Franklin Gothic Book" panose="020B0503020102020204" pitchFamily="34" charset="0"/>
              </a:rPr>
              <a:t>Once that is complete, open </a:t>
            </a:r>
            <a:r>
              <a:rPr lang="en-US" sz="1600" b="1" dirty="0">
                <a:latin typeface="Franklin Gothic Book" panose="020B0503020102020204" pitchFamily="34" charset="0"/>
              </a:rPr>
              <a:t>“r-intro-coffee-coding-in-</a:t>
            </a:r>
            <a:r>
              <a:rPr lang="en-US" sz="1600" b="1" dirty="0" err="1">
                <a:latin typeface="Franklin Gothic Book" panose="020B0503020102020204" pitchFamily="34" charset="0"/>
              </a:rPr>
              <a:t>person.R</a:t>
            </a:r>
            <a:r>
              <a:rPr lang="en-US" sz="1600" dirty="0">
                <a:latin typeface="Franklin Gothic Book" panose="020B0503020102020204" pitchFamily="34" charset="0"/>
              </a:rPr>
              <a:t>” from the </a:t>
            </a:r>
            <a:r>
              <a:rPr lang="en-US" sz="1600" b="1" dirty="0">
                <a:latin typeface="Franklin Gothic Book" panose="020B0503020102020204" pitchFamily="34" charset="0"/>
              </a:rPr>
              <a:t>Files</a:t>
            </a:r>
            <a:r>
              <a:rPr lang="en-US" sz="1600" dirty="0">
                <a:latin typeface="Franklin Gothic Book" panose="020B0503020102020204" pitchFamily="34" charset="0"/>
              </a:rPr>
              <a:t> tab. Your screen should look similar to what is on screen. </a:t>
            </a:r>
            <a:endParaRPr lang="en-GB" sz="1600" b="1" dirty="0">
              <a:latin typeface="Franklin Gothic Book" panose="020B0503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9FDA36-026F-2FA5-7506-F8A4E460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43" y="1063256"/>
            <a:ext cx="6626480" cy="52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65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F39EF-4D97-BBE2-9ABA-023ECB5B8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842BC-3636-4913-872A-D0B50B10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482879"/>
            <a:ext cx="4314419" cy="7998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7F89B-C229-0394-EF29-1394236A9A5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8871" b="8972"/>
          <a:stretch/>
        </p:blipFill>
        <p:spPr>
          <a:xfrm>
            <a:off x="9933704" y="5146200"/>
            <a:ext cx="2258296" cy="171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5E14C1-AAF5-28B3-E4AE-84FF4C9015A4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4243"/>
          <a:stretch/>
        </p:blipFill>
        <p:spPr>
          <a:xfrm>
            <a:off x="9933704" y="3430800"/>
            <a:ext cx="2258296" cy="171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7002D-D224-A70E-DF1F-2DA1AEC81948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3247"/>
          <a:stretch/>
        </p:blipFill>
        <p:spPr>
          <a:xfrm>
            <a:off x="9933704" y="1715400"/>
            <a:ext cx="2258296" cy="171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3C5E53-B5AE-80CD-06F0-42272CB43B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77" t="5882"/>
          <a:stretch/>
        </p:blipFill>
        <p:spPr>
          <a:xfrm>
            <a:off x="9934811" y="0"/>
            <a:ext cx="2257189" cy="171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2BC257-7F07-82E8-3CFF-47F14152BFF8}"/>
              </a:ext>
            </a:extLst>
          </p:cNvPr>
          <p:cNvSpPr/>
          <p:nvPr/>
        </p:nvSpPr>
        <p:spPr>
          <a:xfrm rot="5400000">
            <a:off x="6535847" y="3330528"/>
            <a:ext cx="6858000" cy="196943"/>
          </a:xfrm>
          <a:prstGeom prst="rect">
            <a:avLst/>
          </a:prstGeom>
          <a:solidFill>
            <a:srgbClr val="CA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042BB-99D1-0470-F531-8C78CF16BFEA}"/>
              </a:ext>
            </a:extLst>
          </p:cNvPr>
          <p:cNvSpPr txBox="1"/>
          <p:nvPr/>
        </p:nvSpPr>
        <p:spPr>
          <a:xfrm>
            <a:off x="633934" y="1715400"/>
            <a:ext cx="745632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Future Developments</a:t>
            </a:r>
          </a:p>
          <a:p>
            <a:endParaRPr lang="en-US" sz="1400" b="1" dirty="0">
              <a:solidFill>
                <a:srgbClr val="00205C"/>
              </a:solidFill>
              <a:latin typeface="Franklin Gothic Demi" panose="020B06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Resources on 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  <a:hlinkClick r:id="rId7"/>
              </a:rPr>
              <a:t>TM-DOF-NISRATEAM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Staff Training Page – Links to Online Training tab</a:t>
            </a:r>
          </a:p>
          <a:p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Development of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Tidyverse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majority of data work in NISRA can be done with these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Use of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Rmarkdown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/Quarto to create HTML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  <a:hlinkClick r:id="rId8"/>
              </a:rPr>
              <a:t>Tech Lab RAP Skeleton</a:t>
            </a:r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  <a:hlinkClick r:id="rId9"/>
              </a:rPr>
              <a:t>Tech Lab RAP Skeleton Lite</a:t>
            </a:r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Coffee and Coding sessions on Intro to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RMarkdown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in NISRA, RAP Skeleton and RAP Skeleton Lite</a:t>
            </a:r>
          </a:p>
          <a:p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Git and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Github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for code versioning – coffee and coding planned for July 2025</a:t>
            </a:r>
          </a:p>
          <a:p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forum – contact BSDB (Kim Jordan or Laura McIlwee</a:t>
            </a:r>
          </a:p>
          <a:p>
            <a:endParaRPr lang="en-US" sz="14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endParaRPr lang="en-US" sz="14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7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441</Words>
  <Application>Microsoft Office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Franklin Gothic Book</vt:lpstr>
      <vt:lpstr>Franklin Gothic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Hamilton, Kyle</dc:creator>
  <cp:lastModifiedBy>Hamilton, Kyle</cp:lastModifiedBy>
  <cp:revision>6</cp:revision>
  <dcterms:created xsi:type="dcterms:W3CDTF">2025-05-21T12:12:55Z</dcterms:created>
  <dcterms:modified xsi:type="dcterms:W3CDTF">2025-05-22T12:35:51Z</dcterms:modified>
</cp:coreProperties>
</file>